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Balsamiq Sans" panose="020B0604020202020204" charset="-18"/>
      <p:regular r:id="rId19"/>
    </p:embeddedFont>
    <p:embeddedFont>
      <p:font typeface="Childos Arabic" panose="020B0604020202020204" charset="-78"/>
      <p:regular r:id="rId20"/>
    </p:embeddedFont>
    <p:embeddedFont>
      <p:font typeface="Childos Arabic Bold" panose="020B0604020202020204" charset="-78"/>
      <p:regular r:id="rId21"/>
    </p:embeddedFont>
    <p:embeddedFont>
      <p:font typeface="Poppins" panose="00000500000000000000" pitchFamily="2" charset="-18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3.png"/><Relationship Id="rId1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12" Type="http://schemas.openxmlformats.org/officeDocument/2006/relationships/image" Target="../media/image15.sv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4.png"/><Relationship Id="rId5" Type="http://schemas.openxmlformats.org/officeDocument/2006/relationships/image" Target="../media/image55.svg"/><Relationship Id="rId15" Type="http://schemas.openxmlformats.org/officeDocument/2006/relationships/image" Target="../media/image78.png"/><Relationship Id="rId10" Type="http://schemas.openxmlformats.org/officeDocument/2006/relationships/image" Target="../media/image51.svg"/><Relationship Id="rId4" Type="http://schemas.openxmlformats.org/officeDocument/2006/relationships/image" Target="../media/image54.png"/><Relationship Id="rId9" Type="http://schemas.openxmlformats.org/officeDocument/2006/relationships/image" Target="../media/image50.png"/><Relationship Id="rId14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3.png"/><Relationship Id="rId18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61.svg"/><Relationship Id="rId17" Type="http://schemas.openxmlformats.org/officeDocument/2006/relationships/image" Target="../media/image82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25.svg"/><Relationship Id="rId15" Type="http://schemas.openxmlformats.org/officeDocument/2006/relationships/image" Target="../media/image14.png"/><Relationship Id="rId10" Type="http://schemas.openxmlformats.org/officeDocument/2006/relationships/image" Target="../media/image81.svg"/><Relationship Id="rId19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80.png"/><Relationship Id="rId1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png"/><Relationship Id="rId1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44.sv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8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3.png"/><Relationship Id="rId5" Type="http://schemas.openxmlformats.org/officeDocument/2006/relationships/image" Target="../media/image55.svg"/><Relationship Id="rId15" Type="http://schemas.openxmlformats.org/officeDocument/2006/relationships/image" Target="../media/image84.png"/><Relationship Id="rId10" Type="http://schemas.openxmlformats.org/officeDocument/2006/relationships/image" Target="../media/image30.svg"/><Relationship Id="rId4" Type="http://schemas.openxmlformats.org/officeDocument/2006/relationships/image" Target="../media/image54.png"/><Relationship Id="rId9" Type="http://schemas.openxmlformats.org/officeDocument/2006/relationships/image" Target="../media/image29.png"/><Relationship Id="rId1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12" Type="http://schemas.openxmlformats.org/officeDocument/2006/relationships/image" Target="../media/image32.sv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5" Type="http://schemas.openxmlformats.org/officeDocument/2006/relationships/image" Target="../media/image86.png"/><Relationship Id="rId10" Type="http://schemas.openxmlformats.org/officeDocument/2006/relationships/image" Target="../media/image42.svg"/><Relationship Id="rId4" Type="http://schemas.openxmlformats.org/officeDocument/2006/relationships/image" Target="../media/image24.png"/><Relationship Id="rId9" Type="http://schemas.openxmlformats.org/officeDocument/2006/relationships/image" Target="../media/image41.pn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.svg"/><Relationship Id="rId7" Type="http://schemas.openxmlformats.org/officeDocument/2006/relationships/image" Target="../media/image90.sv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5" Type="http://schemas.openxmlformats.org/officeDocument/2006/relationships/image" Target="../media/image88.sv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99.png"/><Relationship Id="rId12" Type="http://schemas.openxmlformats.org/officeDocument/2006/relationships/image" Target="../media/image8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80.png"/><Relationship Id="rId5" Type="http://schemas.openxmlformats.org/officeDocument/2006/relationships/image" Target="../media/image97.svg"/><Relationship Id="rId10" Type="http://schemas.openxmlformats.org/officeDocument/2006/relationships/image" Target="../media/image102.sv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hyperlink" Target="https://wordwall.net/pl/resource/680600/prawa-dziecka" TargetMode="External"/><Relationship Id="rId3" Type="http://schemas.openxmlformats.org/officeDocument/2006/relationships/image" Target="../media/image106.svg"/><Relationship Id="rId7" Type="http://schemas.openxmlformats.org/officeDocument/2006/relationships/image" Target="../media/image17.svg"/><Relationship Id="rId12" Type="http://schemas.openxmlformats.org/officeDocument/2006/relationships/image" Target="../media/image111.png"/><Relationship Id="rId2" Type="http://schemas.openxmlformats.org/officeDocument/2006/relationships/image" Target="../media/image105.png"/><Relationship Id="rId16" Type="http://schemas.openxmlformats.org/officeDocument/2006/relationships/hyperlink" Target="https://www.jigsawplanet.com/?rc=play&amp;pid=0be8caf35f51&amp;pieces=6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10.svg"/><Relationship Id="rId5" Type="http://schemas.openxmlformats.org/officeDocument/2006/relationships/image" Target="../media/image108.svg"/><Relationship Id="rId15" Type="http://schemas.openxmlformats.org/officeDocument/2006/relationships/hyperlink" Target="https://wordwall.net/pl/resource/27213143/prawa-dziecka" TargetMode="External"/><Relationship Id="rId10" Type="http://schemas.openxmlformats.org/officeDocument/2006/relationships/image" Target="../media/image109.png"/><Relationship Id="rId4" Type="http://schemas.openxmlformats.org/officeDocument/2006/relationships/image" Target="../media/image107.png"/><Relationship Id="rId9" Type="http://schemas.openxmlformats.org/officeDocument/2006/relationships/image" Target="../media/image81.svg"/><Relationship Id="rId14" Type="http://schemas.openxmlformats.org/officeDocument/2006/relationships/hyperlink" Target="https://moje.zpe.gov.pl/a/anonymous/DCuWYQQhE/Qp2yYh4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0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32.sv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12" Type="http://schemas.openxmlformats.org/officeDocument/2006/relationships/image" Target="../media/image44.sv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svg"/><Relationship Id="rId15" Type="http://schemas.openxmlformats.org/officeDocument/2006/relationships/image" Target="../media/image45.png"/><Relationship Id="rId10" Type="http://schemas.openxmlformats.org/officeDocument/2006/relationships/image" Target="../media/image42.sv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12" Type="http://schemas.openxmlformats.org/officeDocument/2006/relationships/image" Target="../media/image32.sv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31.png"/><Relationship Id="rId5" Type="http://schemas.openxmlformats.org/officeDocument/2006/relationships/image" Target="../media/image47.svg"/><Relationship Id="rId15" Type="http://schemas.openxmlformats.org/officeDocument/2006/relationships/image" Target="../media/image52.png"/><Relationship Id="rId10" Type="http://schemas.openxmlformats.org/officeDocument/2006/relationships/image" Target="../media/image51.sv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image" Target="../media/image65.sv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61.svg"/><Relationship Id="rId17" Type="http://schemas.openxmlformats.org/officeDocument/2006/relationships/image" Target="../media/image64.png"/><Relationship Id="rId2" Type="http://schemas.openxmlformats.org/officeDocument/2006/relationships/image" Target="../media/image1.png"/><Relationship Id="rId16" Type="http://schemas.openxmlformats.org/officeDocument/2006/relationships/image" Target="../media/image6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svg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19" Type="http://schemas.openxmlformats.org/officeDocument/2006/relationships/image" Target="../media/image12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18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30.svg"/><Relationship Id="rId17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29.png"/><Relationship Id="rId5" Type="http://schemas.openxmlformats.org/officeDocument/2006/relationships/image" Target="../media/image67.sv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19" Type="http://schemas.openxmlformats.org/officeDocument/2006/relationships/image" Target="../media/image12.png"/><Relationship Id="rId4" Type="http://schemas.openxmlformats.org/officeDocument/2006/relationships/image" Target="../media/image66.png"/><Relationship Id="rId9" Type="http://schemas.openxmlformats.org/officeDocument/2006/relationships/image" Target="../media/image27.svg"/><Relationship Id="rId1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.png"/><Relationship Id="rId18" Type="http://schemas.openxmlformats.org/officeDocument/2006/relationships/image" Target="../media/image7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0.svg"/><Relationship Id="rId12" Type="http://schemas.openxmlformats.org/officeDocument/2006/relationships/image" Target="../media/image44.svg"/><Relationship Id="rId1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47.svg"/><Relationship Id="rId15" Type="http://schemas.openxmlformats.org/officeDocument/2006/relationships/image" Target="../media/image72.png"/><Relationship Id="rId10" Type="http://schemas.openxmlformats.org/officeDocument/2006/relationships/image" Target="../media/image42.svg"/><Relationship Id="rId19" Type="http://schemas.openxmlformats.org/officeDocument/2006/relationships/image" Target="../media/image76.png"/><Relationship Id="rId4" Type="http://schemas.openxmlformats.org/officeDocument/2006/relationships/image" Target="../media/image46.png"/><Relationship Id="rId9" Type="http://schemas.openxmlformats.org/officeDocument/2006/relationships/image" Target="../media/image41.png"/><Relationship Id="rId14" Type="http://schemas.openxmlformats.org/officeDocument/2006/relationships/image" Target="../media/image10.svg"/><Relationship Id="rId22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82996">
            <a:off x="7553106" y="8489080"/>
            <a:ext cx="14529757" cy="7010608"/>
          </a:xfrm>
          <a:custGeom>
            <a:avLst/>
            <a:gdLst/>
            <a:ahLst/>
            <a:cxnLst/>
            <a:rect l="l" t="t" r="r" b="b"/>
            <a:pathLst>
              <a:path w="14529757" h="7010608">
                <a:moveTo>
                  <a:pt x="0" y="0"/>
                </a:moveTo>
                <a:lnTo>
                  <a:pt x="14529757" y="0"/>
                </a:lnTo>
                <a:lnTo>
                  <a:pt x="14529757" y="7010608"/>
                </a:lnTo>
                <a:lnTo>
                  <a:pt x="0" y="701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55564" y="1627693"/>
            <a:ext cx="10127012" cy="6317646"/>
          </a:xfrm>
          <a:custGeom>
            <a:avLst/>
            <a:gdLst/>
            <a:ahLst/>
            <a:cxnLst/>
            <a:rect l="l" t="t" r="r" b="b"/>
            <a:pathLst>
              <a:path w="10127012" h="6317646">
                <a:moveTo>
                  <a:pt x="0" y="0"/>
                </a:moveTo>
                <a:lnTo>
                  <a:pt x="10127012" y="0"/>
                </a:lnTo>
                <a:lnTo>
                  <a:pt x="10127012" y="6317646"/>
                </a:lnTo>
                <a:lnTo>
                  <a:pt x="0" y="6317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588844">
            <a:off x="-1255161" y="-458875"/>
            <a:ext cx="6596345" cy="5509169"/>
          </a:xfrm>
          <a:custGeom>
            <a:avLst/>
            <a:gdLst/>
            <a:ahLst/>
            <a:cxnLst/>
            <a:rect l="l" t="t" r="r" b="b"/>
            <a:pathLst>
              <a:path w="6596345" h="5509169">
                <a:moveTo>
                  <a:pt x="0" y="0"/>
                </a:moveTo>
                <a:lnTo>
                  <a:pt x="6596345" y="0"/>
                </a:lnTo>
                <a:lnTo>
                  <a:pt x="6596345" y="5509169"/>
                </a:lnTo>
                <a:lnTo>
                  <a:pt x="0" y="5509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007" t="-51538" r="-25637"/>
            </a:stretch>
          </a:blipFill>
        </p:spPr>
      </p:sp>
      <p:sp>
        <p:nvSpPr>
          <p:cNvPr id="5" name="Freeform 5"/>
          <p:cNvSpPr/>
          <p:nvPr/>
        </p:nvSpPr>
        <p:spPr>
          <a:xfrm rot="-2700000">
            <a:off x="9206243" y="-431926"/>
            <a:ext cx="4114136" cy="2741043"/>
          </a:xfrm>
          <a:custGeom>
            <a:avLst/>
            <a:gdLst/>
            <a:ahLst/>
            <a:cxnLst/>
            <a:rect l="l" t="t" r="r" b="b"/>
            <a:pathLst>
              <a:path w="4114136" h="2741043">
                <a:moveTo>
                  <a:pt x="0" y="0"/>
                </a:moveTo>
                <a:lnTo>
                  <a:pt x="4114137" y="0"/>
                </a:lnTo>
                <a:lnTo>
                  <a:pt x="4114137" y="2741043"/>
                </a:lnTo>
                <a:lnTo>
                  <a:pt x="0" y="2741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105757">
            <a:off x="13818701" y="-4608774"/>
            <a:ext cx="8136733" cy="7882460"/>
          </a:xfrm>
          <a:custGeom>
            <a:avLst/>
            <a:gdLst/>
            <a:ahLst/>
            <a:cxnLst/>
            <a:rect l="l" t="t" r="r" b="b"/>
            <a:pathLst>
              <a:path w="8136733" h="7882460">
                <a:moveTo>
                  <a:pt x="0" y="0"/>
                </a:moveTo>
                <a:lnTo>
                  <a:pt x="8136733" y="0"/>
                </a:lnTo>
                <a:lnTo>
                  <a:pt x="8136733" y="7882461"/>
                </a:lnTo>
                <a:lnTo>
                  <a:pt x="0" y="7882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7196" y="3579885"/>
            <a:ext cx="6335122" cy="7068477"/>
          </a:xfrm>
          <a:custGeom>
            <a:avLst/>
            <a:gdLst/>
            <a:ahLst/>
            <a:cxnLst/>
            <a:rect l="l" t="t" r="r" b="b"/>
            <a:pathLst>
              <a:path w="6335122" h="7068477">
                <a:moveTo>
                  <a:pt x="0" y="0"/>
                </a:moveTo>
                <a:lnTo>
                  <a:pt x="6335123" y="0"/>
                </a:lnTo>
                <a:lnTo>
                  <a:pt x="6335123" y="7068477"/>
                </a:lnTo>
                <a:lnTo>
                  <a:pt x="0" y="70684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73549" y="1893415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6"/>
                </a:lnTo>
                <a:lnTo>
                  <a:pt x="0" y="13145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05223" y="5162873"/>
            <a:ext cx="6880284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FCF31"/>
                </a:solidFill>
                <a:latin typeface="Poppins"/>
              </a:rPr>
              <a:t>O czym powinno wiedzieć każde dziecko?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72747" y="2790825"/>
            <a:ext cx="7545238" cy="259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9999">
                <a:solidFill>
                  <a:srgbClr val="FFFFFF"/>
                </a:solidFill>
                <a:latin typeface="Childos Arabic Bold"/>
              </a:rPr>
              <a:t>PRAWA DZIECKA?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703" y="1150945"/>
            <a:ext cx="9919161" cy="9994117"/>
          </a:xfrm>
          <a:custGeom>
            <a:avLst/>
            <a:gdLst/>
            <a:ahLst/>
            <a:cxnLst/>
            <a:rect l="l" t="t" r="r" b="b"/>
            <a:pathLst>
              <a:path w="9919161" h="9994117">
                <a:moveTo>
                  <a:pt x="0" y="0"/>
                </a:moveTo>
                <a:lnTo>
                  <a:pt x="9919161" y="0"/>
                </a:lnTo>
                <a:lnTo>
                  <a:pt x="9919161" y="9994116"/>
                </a:lnTo>
                <a:lnTo>
                  <a:pt x="0" y="99941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5157">
            <a:off x="12219450" y="6786217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65268" y="7613685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65268" y="525897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80591" y="5338677"/>
            <a:ext cx="3020982" cy="3502587"/>
          </a:xfrm>
          <a:custGeom>
            <a:avLst/>
            <a:gdLst/>
            <a:ahLst/>
            <a:cxnLst/>
            <a:rect l="l" t="t" r="r" b="b"/>
            <a:pathLst>
              <a:path w="3020982" h="3502587">
                <a:moveTo>
                  <a:pt x="0" y="0"/>
                </a:moveTo>
                <a:lnTo>
                  <a:pt x="3020982" y="0"/>
                </a:lnTo>
                <a:lnTo>
                  <a:pt x="3020982" y="3502587"/>
                </a:lnTo>
                <a:lnTo>
                  <a:pt x="0" y="3502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27080" y="2534626"/>
            <a:ext cx="6532800" cy="280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1"/>
              </a:lnSpc>
            </a:pPr>
            <a:r>
              <a:rPr lang="en-US" sz="7300">
                <a:solidFill>
                  <a:srgbClr val="060606"/>
                </a:solidFill>
                <a:latin typeface="Childos Arabic"/>
              </a:rPr>
              <a:t>PRAWO DO OCHRONY PRZED PRZEMOCĄ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7884921"/>
            <a:ext cx="5106980" cy="135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2700">
                <a:solidFill>
                  <a:srgbClr val="020202"/>
                </a:solidFill>
                <a:latin typeface="Poppins"/>
              </a:rPr>
              <a:t>Państwa muszą podejmować kroki, aby chronić dzieci przed krzywdą.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21890" y="3003964"/>
            <a:ext cx="5106980" cy="17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020202"/>
                </a:solidFill>
                <a:latin typeface="Poppins"/>
              </a:rPr>
              <a:t>Każde dziecko ma prawo do ochrony przed przemocą fizyczną i psychiczną, zaniedbaniem i wyzyskiem.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21890" y="5414295"/>
            <a:ext cx="5106980" cy="161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</a:pPr>
            <a:r>
              <a:rPr lang="en-US" sz="2400">
                <a:solidFill>
                  <a:srgbClr val="060606"/>
                </a:solidFill>
                <a:latin typeface="Poppins"/>
              </a:rPr>
              <a:t>Każde dziecko ma prawo do wolności od tortur, poniżającego traktowania i nadużyć seksualnych.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218819" y="1589708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830289"/>
            <a:ext cx="9012068" cy="9080169"/>
          </a:xfrm>
          <a:custGeom>
            <a:avLst/>
            <a:gdLst/>
            <a:ahLst/>
            <a:cxnLst/>
            <a:rect l="l" t="t" r="r" b="b"/>
            <a:pathLst>
              <a:path w="9012068" h="9080169">
                <a:moveTo>
                  <a:pt x="0" y="0"/>
                </a:moveTo>
                <a:lnTo>
                  <a:pt x="9012068" y="0"/>
                </a:lnTo>
                <a:lnTo>
                  <a:pt x="9012068" y="9080169"/>
                </a:lnTo>
                <a:lnTo>
                  <a:pt x="0" y="908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840931" flipV="1">
            <a:off x="7058188" y="4268902"/>
            <a:ext cx="12435647" cy="2005248"/>
          </a:xfrm>
          <a:custGeom>
            <a:avLst/>
            <a:gdLst/>
            <a:ahLst/>
            <a:cxnLst/>
            <a:rect l="l" t="t" r="r" b="b"/>
            <a:pathLst>
              <a:path w="12435647" h="2005248">
                <a:moveTo>
                  <a:pt x="0" y="2005248"/>
                </a:moveTo>
                <a:lnTo>
                  <a:pt x="12435647" y="2005248"/>
                </a:lnTo>
                <a:lnTo>
                  <a:pt x="12435647" y="0"/>
                </a:lnTo>
                <a:lnTo>
                  <a:pt x="0" y="0"/>
                </a:lnTo>
                <a:lnTo>
                  <a:pt x="0" y="200524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5157">
            <a:off x="12977405" y="6992999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641796" y="6367953"/>
            <a:ext cx="2086084" cy="2057400"/>
          </a:xfrm>
          <a:custGeom>
            <a:avLst/>
            <a:gdLst/>
            <a:ahLst/>
            <a:cxnLst/>
            <a:rect l="l" t="t" r="r" b="b"/>
            <a:pathLst>
              <a:path w="2086084" h="2057400">
                <a:moveTo>
                  <a:pt x="0" y="0"/>
                </a:moveTo>
                <a:lnTo>
                  <a:pt x="2086083" y="0"/>
                </a:lnTo>
                <a:lnTo>
                  <a:pt x="208608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66494" y="3678392"/>
            <a:ext cx="6236686" cy="221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5"/>
              </a:lnSpc>
            </a:pPr>
            <a:r>
              <a:rPr lang="en-US" sz="8500">
                <a:solidFill>
                  <a:srgbClr val="060606"/>
                </a:solidFill>
                <a:latin typeface="Childos Arabic"/>
              </a:rPr>
              <a:t>PRAWO DO RODZINY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5485311"/>
            <a:ext cx="5106980" cy="17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060606"/>
                </a:solidFill>
                <a:latin typeface="Poppins"/>
              </a:rPr>
              <a:t>Dzieci mają prawo do utrzymywania kontaktów </a:t>
            </a:r>
          </a:p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060606"/>
                </a:solidFill>
                <a:latin typeface="Poppins"/>
              </a:rPr>
              <a:t>z obojgiem rodziców, jeśli żyją oni osobno.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21890" y="3003964"/>
            <a:ext cx="5106980" cy="17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060606"/>
                </a:solidFill>
                <a:latin typeface="Poppins"/>
              </a:rPr>
              <a:t>Dzieci mają prawo do życia </a:t>
            </a:r>
          </a:p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060606"/>
                </a:solidFill>
                <a:latin typeface="Poppins"/>
              </a:rPr>
              <a:t>z rodzicami, chyba że jest to sprzeczne z ich najlepszym interesem.</a:t>
            </a:r>
          </a:p>
        </p:txBody>
      </p:sp>
      <p:sp>
        <p:nvSpPr>
          <p:cNvPr id="18" name="Freeform 18"/>
          <p:cNvSpPr/>
          <p:nvPr/>
        </p:nvSpPr>
        <p:spPr>
          <a:xfrm>
            <a:off x="7673998" y="2574461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2889" y="1601756"/>
            <a:ext cx="9989720" cy="10065209"/>
          </a:xfrm>
          <a:custGeom>
            <a:avLst/>
            <a:gdLst/>
            <a:ahLst/>
            <a:cxnLst/>
            <a:rect l="l" t="t" r="r" b="b"/>
            <a:pathLst>
              <a:path w="9989720" h="10065209">
                <a:moveTo>
                  <a:pt x="0" y="0"/>
                </a:moveTo>
                <a:lnTo>
                  <a:pt x="9989720" y="0"/>
                </a:lnTo>
                <a:lnTo>
                  <a:pt x="9989720" y="10065209"/>
                </a:lnTo>
                <a:lnTo>
                  <a:pt x="0" y="100652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5157">
            <a:off x="12219450" y="6708730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473113" y="6170391"/>
            <a:ext cx="2589273" cy="2934020"/>
          </a:xfrm>
          <a:custGeom>
            <a:avLst/>
            <a:gdLst/>
            <a:ahLst/>
            <a:cxnLst/>
            <a:rect l="l" t="t" r="r" b="b"/>
            <a:pathLst>
              <a:path w="2589273" h="2934020">
                <a:moveTo>
                  <a:pt x="0" y="0"/>
                </a:moveTo>
                <a:lnTo>
                  <a:pt x="2589273" y="0"/>
                </a:lnTo>
                <a:lnTo>
                  <a:pt x="2589273" y="2934020"/>
                </a:lnTo>
                <a:lnTo>
                  <a:pt x="0" y="29340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49406" y="3678392"/>
            <a:ext cx="6236686" cy="221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5"/>
              </a:lnSpc>
            </a:pPr>
            <a:r>
              <a:rPr lang="en-US" sz="8500">
                <a:solidFill>
                  <a:srgbClr val="060606"/>
                </a:solidFill>
                <a:latin typeface="Childos Arabic"/>
              </a:rPr>
              <a:t>PRAWO DO TOŻSAMOŚCI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21890" y="5485311"/>
            <a:ext cx="5106980" cy="17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F9F9F9"/>
                </a:solidFill>
                <a:latin typeface="Poppins"/>
              </a:rPr>
              <a:t>Państwa muszą chronić tożsamość dziecka i pomóc </a:t>
            </a:r>
          </a:p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F9F9F9"/>
                </a:solidFill>
                <a:latin typeface="Poppins"/>
              </a:rPr>
              <a:t>w jej przywróceniu, jeśli została naruszona.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3003964"/>
            <a:ext cx="5106980" cy="17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F9F9F9"/>
                </a:solidFill>
                <a:latin typeface="Poppins"/>
              </a:rPr>
              <a:t>Dzieci mają prawo do swojej tożsamości, w tym imienia, obywatelstwa i relacji rodzinnych.</a:t>
            </a:r>
          </a:p>
        </p:txBody>
      </p:sp>
      <p:sp>
        <p:nvSpPr>
          <p:cNvPr id="17" name="Freeform 17"/>
          <p:cNvSpPr/>
          <p:nvPr/>
        </p:nvSpPr>
        <p:spPr>
          <a:xfrm>
            <a:off x="7673998" y="2574461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6100" y="1259981"/>
            <a:ext cx="9719168" cy="9792612"/>
          </a:xfrm>
          <a:custGeom>
            <a:avLst/>
            <a:gdLst/>
            <a:ahLst/>
            <a:cxnLst/>
            <a:rect l="l" t="t" r="r" b="b"/>
            <a:pathLst>
              <a:path w="9719168" h="9792612">
                <a:moveTo>
                  <a:pt x="0" y="0"/>
                </a:moveTo>
                <a:lnTo>
                  <a:pt x="9719168" y="0"/>
                </a:lnTo>
                <a:lnTo>
                  <a:pt x="9719168" y="9792612"/>
                </a:lnTo>
                <a:lnTo>
                  <a:pt x="0" y="979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5157">
            <a:off x="12219450" y="6708730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66494" y="2503867"/>
            <a:ext cx="6236686" cy="324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5"/>
              </a:lnSpc>
            </a:pPr>
            <a:r>
              <a:rPr lang="en-US" sz="8500">
                <a:solidFill>
                  <a:srgbClr val="060606"/>
                </a:solidFill>
                <a:latin typeface="Childos Arabic"/>
              </a:rPr>
              <a:t>PRAWO DO ZRZESZANIA SIĘ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21890" y="5475786"/>
            <a:ext cx="510698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500">
                <a:solidFill>
                  <a:srgbClr val="F9F9F9"/>
                </a:solidFill>
                <a:latin typeface="Poppins"/>
              </a:rPr>
              <a:t>Ograniczenia tego prawa </a:t>
            </a:r>
          </a:p>
          <a:p>
            <a:pPr algn="l">
              <a:lnSpc>
                <a:spcPts val="3300"/>
              </a:lnSpc>
            </a:pPr>
            <a:r>
              <a:rPr lang="en-US" sz="2500">
                <a:solidFill>
                  <a:srgbClr val="F9F9F9"/>
                </a:solidFill>
                <a:latin typeface="Poppins"/>
              </a:rPr>
              <a:t>mogą być nałożone tylko </a:t>
            </a:r>
          </a:p>
          <a:p>
            <a:pPr algn="l">
              <a:lnSpc>
                <a:spcPts val="3300"/>
              </a:lnSpc>
            </a:pPr>
            <a:r>
              <a:rPr lang="en-US" sz="2500">
                <a:solidFill>
                  <a:srgbClr val="F9F9F9"/>
                </a:solidFill>
                <a:latin typeface="Poppins"/>
              </a:rPr>
              <a:t>w uzasadnionych przypadkach, zgodnie z prawem.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21890" y="3218276"/>
            <a:ext cx="5106980" cy="129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600">
                <a:solidFill>
                  <a:srgbClr val="F9F9F9"/>
                </a:solidFill>
                <a:latin typeface="Poppins"/>
              </a:rPr>
              <a:t>Dzieci mają prawo do swobodnego zrzeszania się, pokojowych zgromadzeń.</a:t>
            </a:r>
          </a:p>
        </p:txBody>
      </p:sp>
      <p:sp>
        <p:nvSpPr>
          <p:cNvPr id="16" name="Freeform 16"/>
          <p:cNvSpPr/>
          <p:nvPr/>
        </p:nvSpPr>
        <p:spPr>
          <a:xfrm>
            <a:off x="4472256" y="6516025"/>
            <a:ext cx="2425162" cy="1673362"/>
          </a:xfrm>
          <a:custGeom>
            <a:avLst/>
            <a:gdLst/>
            <a:ahLst/>
            <a:cxnLst/>
            <a:rect l="l" t="t" r="r" b="b"/>
            <a:pathLst>
              <a:path w="2425162" h="1673362">
                <a:moveTo>
                  <a:pt x="0" y="0"/>
                </a:moveTo>
                <a:lnTo>
                  <a:pt x="2425162" y="0"/>
                </a:lnTo>
                <a:lnTo>
                  <a:pt x="2425162" y="1673362"/>
                </a:lnTo>
                <a:lnTo>
                  <a:pt x="0" y="16733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673998" y="1732284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6"/>
                </a:lnTo>
                <a:lnTo>
                  <a:pt x="0" y="13145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82996">
            <a:off x="-2357860" y="-2775847"/>
            <a:ext cx="11506102" cy="5551694"/>
          </a:xfrm>
          <a:custGeom>
            <a:avLst/>
            <a:gdLst/>
            <a:ahLst/>
            <a:cxnLst/>
            <a:rect l="l" t="t" r="r" b="b"/>
            <a:pathLst>
              <a:path w="11506102" h="5551694">
                <a:moveTo>
                  <a:pt x="0" y="0"/>
                </a:moveTo>
                <a:lnTo>
                  <a:pt x="11506101" y="0"/>
                </a:lnTo>
                <a:lnTo>
                  <a:pt x="11506101" y="5551694"/>
                </a:lnTo>
                <a:lnTo>
                  <a:pt x="0" y="5551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0519" y="542486"/>
            <a:ext cx="11200974" cy="11515020"/>
          </a:xfrm>
          <a:custGeom>
            <a:avLst/>
            <a:gdLst/>
            <a:ahLst/>
            <a:cxnLst/>
            <a:rect l="l" t="t" r="r" b="b"/>
            <a:pathLst>
              <a:path w="11200974" h="11515020">
                <a:moveTo>
                  <a:pt x="0" y="0"/>
                </a:moveTo>
                <a:lnTo>
                  <a:pt x="11200974" y="0"/>
                </a:lnTo>
                <a:lnTo>
                  <a:pt x="11200974" y="11515021"/>
                </a:lnTo>
                <a:lnTo>
                  <a:pt x="0" y="11515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291302">
            <a:off x="11959688" y="-310083"/>
            <a:ext cx="7980382" cy="6163973"/>
          </a:xfrm>
          <a:custGeom>
            <a:avLst/>
            <a:gdLst/>
            <a:ahLst/>
            <a:cxnLst/>
            <a:rect l="l" t="t" r="r" b="b"/>
            <a:pathLst>
              <a:path w="7980382" h="6163973">
                <a:moveTo>
                  <a:pt x="0" y="0"/>
                </a:moveTo>
                <a:lnTo>
                  <a:pt x="7980383" y="0"/>
                </a:lnTo>
                <a:lnTo>
                  <a:pt x="7980383" y="6163972"/>
                </a:lnTo>
                <a:lnTo>
                  <a:pt x="0" y="6163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079" t="-2292" r="-48138" b="-8862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90635" y="-1666889"/>
            <a:ext cx="5341006" cy="4114800"/>
          </a:xfrm>
          <a:custGeom>
            <a:avLst/>
            <a:gdLst/>
            <a:ahLst/>
            <a:cxnLst/>
            <a:rect l="l" t="t" r="r" b="b"/>
            <a:pathLst>
              <a:path w="5341006" h="4114800">
                <a:moveTo>
                  <a:pt x="0" y="0"/>
                </a:moveTo>
                <a:lnTo>
                  <a:pt x="5341006" y="0"/>
                </a:lnTo>
                <a:lnTo>
                  <a:pt x="5341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75518" y="8574383"/>
            <a:ext cx="8330339" cy="6966246"/>
          </a:xfrm>
          <a:custGeom>
            <a:avLst/>
            <a:gdLst/>
            <a:ahLst/>
            <a:cxnLst/>
            <a:rect l="l" t="t" r="r" b="b"/>
            <a:pathLst>
              <a:path w="8330339" h="6966246">
                <a:moveTo>
                  <a:pt x="0" y="0"/>
                </a:moveTo>
                <a:lnTo>
                  <a:pt x="8330340" y="0"/>
                </a:lnTo>
                <a:lnTo>
                  <a:pt x="8330340" y="6966247"/>
                </a:lnTo>
                <a:lnTo>
                  <a:pt x="0" y="6966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58822" y="2057400"/>
            <a:ext cx="5242941" cy="8229600"/>
          </a:xfrm>
          <a:custGeom>
            <a:avLst/>
            <a:gdLst/>
            <a:ahLst/>
            <a:cxnLst/>
            <a:rect l="l" t="t" r="r" b="b"/>
            <a:pathLst>
              <a:path w="5242941" h="8229600">
                <a:moveTo>
                  <a:pt x="0" y="0"/>
                </a:moveTo>
                <a:lnTo>
                  <a:pt x="5242941" y="0"/>
                </a:lnTo>
                <a:lnTo>
                  <a:pt x="524294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221236">
            <a:off x="1746928" y="2956893"/>
            <a:ext cx="9481443" cy="215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0"/>
              </a:lnSpc>
            </a:pPr>
            <a:r>
              <a:rPr lang="en-US" sz="8268">
                <a:solidFill>
                  <a:srgbClr val="060606"/>
                </a:solidFill>
                <a:latin typeface="Childos Arabic Bold"/>
              </a:rPr>
              <a:t>DLACZEGO WARTO ZNAĆ SWOJE PRAWA?</a:t>
            </a:r>
          </a:p>
        </p:txBody>
      </p:sp>
      <p:sp>
        <p:nvSpPr>
          <p:cNvPr id="12" name="TextBox 12"/>
          <p:cNvSpPr txBox="1"/>
          <p:nvPr/>
        </p:nvSpPr>
        <p:spPr>
          <a:xfrm rot="262702">
            <a:off x="1374025" y="5219803"/>
            <a:ext cx="9577588" cy="4299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4859"/>
              </a:lnSpc>
              <a:buFont typeface="Arial"/>
              <a:buChar char="•"/>
            </a:pPr>
            <a:r>
              <a:rPr lang="en-US" sz="2699">
                <a:solidFill>
                  <a:srgbClr val="060606"/>
                </a:solidFill>
                <a:latin typeface="Balsamiq Sans"/>
              </a:rPr>
              <a:t>Poznanie swoich praw pomaga dzieciom czuć się bezpiecznie.</a:t>
            </a:r>
          </a:p>
          <a:p>
            <a:pPr marL="582928" lvl="1" indent="-291464" algn="l">
              <a:lnSpc>
                <a:spcPts val="4859"/>
              </a:lnSpc>
              <a:buFont typeface="Arial"/>
              <a:buChar char="•"/>
            </a:pPr>
            <a:r>
              <a:rPr lang="en-US" sz="2699">
                <a:solidFill>
                  <a:srgbClr val="060606"/>
                </a:solidFill>
                <a:latin typeface="Balsamiq Sans"/>
              </a:rPr>
              <a:t>Znajomość praw pozwala dzieciom bronić się                    w sytuacjach, gdy ich prawa są łamane.</a:t>
            </a:r>
          </a:p>
          <a:p>
            <a:pPr marL="582928" lvl="1" indent="-291464" algn="l">
              <a:lnSpc>
                <a:spcPts val="4859"/>
              </a:lnSpc>
              <a:buFont typeface="Arial"/>
              <a:buChar char="•"/>
            </a:pPr>
            <a:r>
              <a:rPr lang="en-US" sz="2699">
                <a:solidFill>
                  <a:srgbClr val="060606"/>
                </a:solidFill>
                <a:latin typeface="Balsamiq Sans"/>
              </a:rPr>
              <a:t>Dzieci, które znają swoje prawa, mogą lepiej korzystać           z możliwości edukacyjnych, zdrowotnych i społecznych.</a:t>
            </a:r>
          </a:p>
          <a:p>
            <a:pPr algn="l">
              <a:lnSpc>
                <a:spcPts val="4859"/>
              </a:lnSpc>
            </a:pPr>
            <a:endParaRPr lang="en-US" sz="2699">
              <a:solidFill>
                <a:srgbClr val="060606"/>
              </a:solidFill>
              <a:latin typeface="Balsamiq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7455" y="7606295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4" y="0"/>
                </a:lnTo>
                <a:lnTo>
                  <a:pt x="9271364" y="4473433"/>
                </a:lnTo>
                <a:lnTo>
                  <a:pt x="0" y="4473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48208">
            <a:off x="-143877" y="-2318753"/>
            <a:ext cx="5155600" cy="6562393"/>
          </a:xfrm>
          <a:custGeom>
            <a:avLst/>
            <a:gdLst/>
            <a:ahLst/>
            <a:cxnLst/>
            <a:rect l="l" t="t" r="r" b="b"/>
            <a:pathLst>
              <a:path w="5155600" h="6562393">
                <a:moveTo>
                  <a:pt x="0" y="0"/>
                </a:moveTo>
                <a:lnTo>
                  <a:pt x="5155600" y="0"/>
                </a:lnTo>
                <a:lnTo>
                  <a:pt x="5155600" y="6562394"/>
                </a:lnTo>
                <a:lnTo>
                  <a:pt x="0" y="6562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44942" b="-1502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0642" y="3755393"/>
            <a:ext cx="6770415" cy="5653297"/>
          </a:xfrm>
          <a:custGeom>
            <a:avLst/>
            <a:gdLst/>
            <a:ahLst/>
            <a:cxnLst/>
            <a:rect l="l" t="t" r="r" b="b"/>
            <a:pathLst>
              <a:path w="6770415" h="5653297">
                <a:moveTo>
                  <a:pt x="0" y="0"/>
                </a:moveTo>
                <a:lnTo>
                  <a:pt x="6770415" y="0"/>
                </a:lnTo>
                <a:lnTo>
                  <a:pt x="6770415" y="5653297"/>
                </a:lnTo>
                <a:lnTo>
                  <a:pt x="0" y="5653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6396481" y="517655"/>
            <a:ext cx="11394988" cy="14177279"/>
          </a:xfrm>
          <a:custGeom>
            <a:avLst/>
            <a:gdLst/>
            <a:ahLst/>
            <a:cxnLst/>
            <a:rect l="l" t="t" r="r" b="b"/>
            <a:pathLst>
              <a:path w="11394988" h="14177279">
                <a:moveTo>
                  <a:pt x="11394988" y="0"/>
                </a:moveTo>
                <a:lnTo>
                  <a:pt x="0" y="0"/>
                </a:lnTo>
                <a:lnTo>
                  <a:pt x="0" y="14177279"/>
                </a:lnTo>
                <a:lnTo>
                  <a:pt x="11394988" y="14177279"/>
                </a:lnTo>
                <a:lnTo>
                  <a:pt x="113949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148129" y="6392314"/>
            <a:ext cx="5937140" cy="5203094"/>
          </a:xfrm>
          <a:custGeom>
            <a:avLst/>
            <a:gdLst/>
            <a:ahLst/>
            <a:cxnLst/>
            <a:rect l="l" t="t" r="r" b="b"/>
            <a:pathLst>
              <a:path w="5937140" h="5203094">
                <a:moveTo>
                  <a:pt x="5937140" y="5203094"/>
                </a:moveTo>
                <a:lnTo>
                  <a:pt x="0" y="5203094"/>
                </a:lnTo>
                <a:lnTo>
                  <a:pt x="0" y="0"/>
                </a:lnTo>
                <a:lnTo>
                  <a:pt x="5937140" y="0"/>
                </a:lnTo>
                <a:lnTo>
                  <a:pt x="5937140" y="520309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34319">
            <a:off x="-1607655" y="1123901"/>
            <a:ext cx="7315200" cy="1179576"/>
          </a:xfrm>
          <a:custGeom>
            <a:avLst/>
            <a:gdLst/>
            <a:ahLst/>
            <a:cxnLst/>
            <a:rect l="l" t="t" r="r" b="b"/>
            <a:pathLst>
              <a:path w="7315200" h="1179576">
                <a:moveTo>
                  <a:pt x="0" y="0"/>
                </a:moveTo>
                <a:lnTo>
                  <a:pt x="7315200" y="0"/>
                </a:lnTo>
                <a:lnTo>
                  <a:pt x="7315200" y="1179576"/>
                </a:lnTo>
                <a:lnTo>
                  <a:pt x="0" y="1179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013710" y="4829175"/>
            <a:ext cx="8398905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Rozmawiajmy o prawach dzieci z dorosłymi, nauczycielami i rówieśnikami.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35855" y="2429806"/>
            <a:ext cx="9855614" cy="207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3"/>
              </a:lnSpc>
            </a:pPr>
            <a:r>
              <a:rPr lang="en-US" sz="7900">
                <a:solidFill>
                  <a:srgbClr val="060606"/>
                </a:solidFill>
                <a:latin typeface="Childos Arabic Bold"/>
              </a:rPr>
              <a:t>JAK MOŻEMY CHRONIĆ SWOJE PRAWA?</a:t>
            </a:r>
          </a:p>
        </p:txBody>
      </p:sp>
      <p:sp>
        <p:nvSpPr>
          <p:cNvPr id="10" name="Freeform 10"/>
          <p:cNvSpPr/>
          <p:nvPr/>
        </p:nvSpPr>
        <p:spPr>
          <a:xfrm>
            <a:off x="8326152" y="5220472"/>
            <a:ext cx="349099" cy="379455"/>
          </a:xfrm>
          <a:custGeom>
            <a:avLst/>
            <a:gdLst/>
            <a:ahLst/>
            <a:cxnLst/>
            <a:rect l="l" t="t" r="r" b="b"/>
            <a:pathLst>
              <a:path w="349099" h="379455">
                <a:moveTo>
                  <a:pt x="0" y="0"/>
                </a:moveTo>
                <a:lnTo>
                  <a:pt x="349099" y="0"/>
                </a:lnTo>
                <a:lnTo>
                  <a:pt x="349099" y="379456"/>
                </a:lnTo>
                <a:lnTo>
                  <a:pt x="0" y="379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26152" y="6964586"/>
            <a:ext cx="349099" cy="379455"/>
          </a:xfrm>
          <a:custGeom>
            <a:avLst/>
            <a:gdLst/>
            <a:ahLst/>
            <a:cxnLst/>
            <a:rect l="l" t="t" r="r" b="b"/>
            <a:pathLst>
              <a:path w="349099" h="379455">
                <a:moveTo>
                  <a:pt x="0" y="0"/>
                </a:moveTo>
                <a:lnTo>
                  <a:pt x="349099" y="0"/>
                </a:lnTo>
                <a:lnTo>
                  <a:pt x="349099" y="379456"/>
                </a:lnTo>
                <a:lnTo>
                  <a:pt x="0" y="379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013710" y="6306589"/>
            <a:ext cx="7960656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Szukajmy pomocy u dorosłych, jeśli czujemy się zagrożeni lub nasze prawa są łamane.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42642" y="8156697"/>
            <a:ext cx="7238138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Bądźmy świadomi swoich praw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i dbajmy o to, aby były przestrzegane.</a:t>
            </a:r>
          </a:p>
        </p:txBody>
      </p:sp>
      <p:sp>
        <p:nvSpPr>
          <p:cNvPr id="14" name="Freeform 14"/>
          <p:cNvSpPr/>
          <p:nvPr/>
        </p:nvSpPr>
        <p:spPr>
          <a:xfrm>
            <a:off x="8326152" y="8547994"/>
            <a:ext cx="349099" cy="379455"/>
          </a:xfrm>
          <a:custGeom>
            <a:avLst/>
            <a:gdLst/>
            <a:ahLst/>
            <a:cxnLst/>
            <a:rect l="l" t="t" r="r" b="b"/>
            <a:pathLst>
              <a:path w="349099" h="379455">
                <a:moveTo>
                  <a:pt x="0" y="0"/>
                </a:moveTo>
                <a:lnTo>
                  <a:pt x="349099" y="0"/>
                </a:lnTo>
                <a:lnTo>
                  <a:pt x="349099" y="379456"/>
                </a:lnTo>
                <a:lnTo>
                  <a:pt x="0" y="379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67713">
            <a:off x="-8032167" y="-584678"/>
            <a:ext cx="17774704" cy="8176364"/>
          </a:xfrm>
          <a:custGeom>
            <a:avLst/>
            <a:gdLst/>
            <a:ahLst/>
            <a:cxnLst/>
            <a:rect l="l" t="t" r="r" b="b"/>
            <a:pathLst>
              <a:path w="17774704" h="8176364">
                <a:moveTo>
                  <a:pt x="0" y="0"/>
                </a:moveTo>
                <a:lnTo>
                  <a:pt x="17774705" y="0"/>
                </a:lnTo>
                <a:lnTo>
                  <a:pt x="17774705" y="8176364"/>
                </a:lnTo>
                <a:lnTo>
                  <a:pt x="0" y="817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90746" y="-120586"/>
            <a:ext cx="9695683" cy="9855841"/>
          </a:xfrm>
          <a:custGeom>
            <a:avLst/>
            <a:gdLst/>
            <a:ahLst/>
            <a:cxnLst/>
            <a:rect l="l" t="t" r="r" b="b"/>
            <a:pathLst>
              <a:path w="9695683" h="9855841">
                <a:moveTo>
                  <a:pt x="0" y="0"/>
                </a:moveTo>
                <a:lnTo>
                  <a:pt x="9695683" y="0"/>
                </a:lnTo>
                <a:lnTo>
                  <a:pt x="9695683" y="9855840"/>
                </a:lnTo>
                <a:lnTo>
                  <a:pt x="0" y="9855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7200" y="4255158"/>
            <a:ext cx="9326548" cy="4918944"/>
          </a:xfrm>
          <a:custGeom>
            <a:avLst/>
            <a:gdLst/>
            <a:ahLst/>
            <a:cxnLst/>
            <a:rect l="l" t="t" r="r" b="b"/>
            <a:pathLst>
              <a:path w="4964072" h="4918944">
                <a:moveTo>
                  <a:pt x="0" y="0"/>
                </a:moveTo>
                <a:lnTo>
                  <a:pt x="4964073" y="0"/>
                </a:lnTo>
                <a:lnTo>
                  <a:pt x="4964073" y="4918944"/>
                </a:lnTo>
                <a:lnTo>
                  <a:pt x="0" y="4918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35118" flipV="1">
            <a:off x="-717020" y="169718"/>
            <a:ext cx="8158832" cy="1315612"/>
          </a:xfrm>
          <a:custGeom>
            <a:avLst/>
            <a:gdLst/>
            <a:ahLst/>
            <a:cxnLst/>
            <a:rect l="l" t="t" r="r" b="b"/>
            <a:pathLst>
              <a:path w="8158832" h="1315612">
                <a:moveTo>
                  <a:pt x="0" y="1315611"/>
                </a:moveTo>
                <a:lnTo>
                  <a:pt x="8158832" y="1315611"/>
                </a:lnTo>
                <a:lnTo>
                  <a:pt x="8158832" y="0"/>
                </a:lnTo>
                <a:lnTo>
                  <a:pt x="0" y="0"/>
                </a:lnTo>
                <a:lnTo>
                  <a:pt x="0" y="131561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471419"/>
            <a:ext cx="3919527" cy="1358689"/>
          </a:xfrm>
          <a:custGeom>
            <a:avLst/>
            <a:gdLst/>
            <a:ahLst/>
            <a:cxnLst/>
            <a:rect l="l" t="t" r="r" b="b"/>
            <a:pathLst>
              <a:path w="3249040" h="1358689">
                <a:moveTo>
                  <a:pt x="0" y="0"/>
                </a:moveTo>
                <a:lnTo>
                  <a:pt x="3249040" y="0"/>
                </a:lnTo>
                <a:lnTo>
                  <a:pt x="3249040" y="1358690"/>
                </a:lnTo>
                <a:lnTo>
                  <a:pt x="0" y="1358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71768" y="3730528"/>
            <a:ext cx="6835592" cy="6556472"/>
          </a:xfrm>
          <a:custGeom>
            <a:avLst/>
            <a:gdLst/>
            <a:ahLst/>
            <a:cxnLst/>
            <a:rect l="l" t="t" r="r" b="b"/>
            <a:pathLst>
              <a:path w="6835592" h="6556472">
                <a:moveTo>
                  <a:pt x="0" y="0"/>
                </a:moveTo>
                <a:lnTo>
                  <a:pt x="6835592" y="0"/>
                </a:lnTo>
                <a:lnTo>
                  <a:pt x="6835592" y="6556472"/>
                </a:lnTo>
                <a:lnTo>
                  <a:pt x="0" y="65564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5BD878-9BF8-24D9-F990-2C19019598CD}"/>
              </a:ext>
            </a:extLst>
          </p:cNvPr>
          <p:cNvSpPr txBox="1"/>
          <p:nvPr/>
        </p:nvSpPr>
        <p:spPr>
          <a:xfrm>
            <a:off x="8983798" y="4762500"/>
            <a:ext cx="7785311" cy="447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Podsumowując zajęcia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proponuję udział w zabawach interaktywnych 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sprawdzając zdobytą wiedzę z zakresu praw dziecka.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Prawa dziecka - </a:t>
            </a:r>
            <a:r>
              <a:rPr lang="pl-PL" sz="32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wordwall</a:t>
            </a:r>
            <a:endParaRPr lang="pl-PL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raca z e-podręcznikiem temat Dziecka Prawa 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 err="1">
                <a:hlinkClick r:id="rId15"/>
              </a:rPr>
              <a:t>Prawa</a:t>
            </a:r>
            <a:r>
              <a:rPr lang="pl-PL" sz="3200" dirty="0">
                <a:hlinkClick r:id="rId15"/>
              </a:rPr>
              <a:t> Dziecka – Teleturniej</a:t>
            </a:r>
            <a:endParaRPr lang="pl-PL" sz="3200" u="sng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hlinkClick r:id="rId16"/>
              </a:rPr>
              <a:t>Prawa </a:t>
            </a:r>
            <a:r>
              <a:rPr lang="pl-PL" sz="3200" dirty="0" err="1">
                <a:hlinkClick r:id="rId16"/>
              </a:rPr>
              <a:t>dziecka-puzzle</a:t>
            </a:r>
            <a:endParaRPr lang="pl-PL" sz="3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2D84644-69BC-A123-D818-63408FD7EE75}"/>
              </a:ext>
            </a:extLst>
          </p:cNvPr>
          <p:cNvSpPr txBox="1"/>
          <p:nvPr/>
        </p:nvSpPr>
        <p:spPr>
          <a:xfrm>
            <a:off x="152400" y="612154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ZABAWY </a:t>
            </a:r>
            <a:br>
              <a:rPr lang="pl-PL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INTERAKTYWNE</a:t>
            </a:r>
            <a:endParaRPr lang="pl-PL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43A8DFE-E108-12FC-D0E2-62375D226B9B}"/>
              </a:ext>
            </a:extLst>
          </p:cNvPr>
          <p:cNvSpPr/>
          <p:nvPr/>
        </p:nvSpPr>
        <p:spPr>
          <a:xfrm flipH="1">
            <a:off x="6396481" y="517655"/>
            <a:ext cx="11394988" cy="9655045"/>
          </a:xfrm>
          <a:custGeom>
            <a:avLst/>
            <a:gdLst/>
            <a:ahLst/>
            <a:cxnLst/>
            <a:rect l="l" t="t" r="r" b="b"/>
            <a:pathLst>
              <a:path w="11394988" h="14177279">
                <a:moveTo>
                  <a:pt x="11394988" y="0"/>
                </a:moveTo>
                <a:lnTo>
                  <a:pt x="0" y="0"/>
                </a:lnTo>
                <a:lnTo>
                  <a:pt x="0" y="14177279"/>
                </a:lnTo>
                <a:lnTo>
                  <a:pt x="11394988" y="14177279"/>
                </a:lnTo>
                <a:lnTo>
                  <a:pt x="1139498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A9CC46BB-85C9-786F-29AC-054B9C548898}"/>
              </a:ext>
            </a:extLst>
          </p:cNvPr>
          <p:cNvSpPr/>
          <p:nvPr/>
        </p:nvSpPr>
        <p:spPr>
          <a:xfrm>
            <a:off x="7390746" y="-120586"/>
            <a:ext cx="9695683" cy="9855841"/>
          </a:xfrm>
          <a:custGeom>
            <a:avLst/>
            <a:gdLst/>
            <a:ahLst/>
            <a:cxnLst/>
            <a:rect l="l" t="t" r="r" b="b"/>
            <a:pathLst>
              <a:path w="9695683" h="9855841">
                <a:moveTo>
                  <a:pt x="0" y="0"/>
                </a:moveTo>
                <a:lnTo>
                  <a:pt x="9695683" y="0"/>
                </a:lnTo>
                <a:lnTo>
                  <a:pt x="9695683" y="9855840"/>
                </a:lnTo>
                <a:lnTo>
                  <a:pt x="0" y="9855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1831762-113A-4460-74E6-9C26102E15E3}"/>
              </a:ext>
            </a:extLst>
          </p:cNvPr>
          <p:cNvSpPr/>
          <p:nvPr/>
        </p:nvSpPr>
        <p:spPr>
          <a:xfrm rot="-10800000">
            <a:off x="383177" y="647700"/>
            <a:ext cx="6304706" cy="9855843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F1E70-96F5-CD3E-50D6-4AF16A595652}"/>
              </a:ext>
            </a:extLst>
          </p:cNvPr>
          <p:cNvSpPr txBox="1"/>
          <p:nvPr/>
        </p:nvSpPr>
        <p:spPr>
          <a:xfrm>
            <a:off x="7563453" y="3771900"/>
            <a:ext cx="9061044" cy="24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15"/>
              </a:lnSpc>
            </a:pPr>
            <a:r>
              <a:rPr lang="pl-PL" sz="9500" dirty="0">
                <a:solidFill>
                  <a:srgbClr val="060606"/>
                </a:solidFill>
                <a:latin typeface="Childos Arabic Bold"/>
              </a:rPr>
              <a:t>Dziękuję za uwagę</a:t>
            </a:r>
            <a:endParaRPr lang="en-US" sz="9500" dirty="0">
              <a:solidFill>
                <a:srgbClr val="060606"/>
              </a:solidFill>
              <a:latin typeface="Childos Arabic Bold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1881DEC9-A5DC-94C9-C328-3D7FB77F5FD0}"/>
              </a:ext>
            </a:extLst>
          </p:cNvPr>
          <p:cNvSpPr/>
          <p:nvPr/>
        </p:nvSpPr>
        <p:spPr>
          <a:xfrm>
            <a:off x="496531" y="6976654"/>
            <a:ext cx="2584269" cy="3508383"/>
          </a:xfrm>
          <a:custGeom>
            <a:avLst/>
            <a:gdLst/>
            <a:ahLst/>
            <a:cxnLst/>
            <a:rect l="l" t="t" r="r" b="b"/>
            <a:pathLst>
              <a:path w="5242941" h="8229600">
                <a:moveTo>
                  <a:pt x="0" y="0"/>
                </a:moveTo>
                <a:lnTo>
                  <a:pt x="5242941" y="0"/>
                </a:lnTo>
                <a:lnTo>
                  <a:pt x="524294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3578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11311" y="-431020"/>
            <a:ext cx="12978431" cy="11022993"/>
          </a:xfrm>
          <a:custGeom>
            <a:avLst/>
            <a:gdLst/>
            <a:ahLst/>
            <a:cxnLst/>
            <a:rect l="l" t="t" r="r" b="b"/>
            <a:pathLst>
              <a:path w="12978431" h="11022993">
                <a:moveTo>
                  <a:pt x="0" y="0"/>
                </a:moveTo>
                <a:lnTo>
                  <a:pt x="12978430" y="0"/>
                </a:lnTo>
                <a:lnTo>
                  <a:pt x="12978430" y="11022993"/>
                </a:lnTo>
                <a:lnTo>
                  <a:pt x="0" y="11022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95" r="-25479" b="-1452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096" y="487115"/>
            <a:ext cx="9398208" cy="9312770"/>
          </a:xfrm>
          <a:custGeom>
            <a:avLst/>
            <a:gdLst/>
            <a:ahLst/>
            <a:cxnLst/>
            <a:rect l="l" t="t" r="r" b="b"/>
            <a:pathLst>
              <a:path w="9398208" h="9312770">
                <a:moveTo>
                  <a:pt x="0" y="0"/>
                </a:moveTo>
                <a:lnTo>
                  <a:pt x="9398208" y="0"/>
                </a:lnTo>
                <a:lnTo>
                  <a:pt x="9398208" y="9312770"/>
                </a:lnTo>
                <a:lnTo>
                  <a:pt x="0" y="9312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71132" y="4639106"/>
            <a:ext cx="7588168" cy="6734499"/>
          </a:xfrm>
          <a:custGeom>
            <a:avLst/>
            <a:gdLst/>
            <a:ahLst/>
            <a:cxnLst/>
            <a:rect l="l" t="t" r="r" b="b"/>
            <a:pathLst>
              <a:path w="7588168" h="6734499">
                <a:moveTo>
                  <a:pt x="0" y="0"/>
                </a:moveTo>
                <a:lnTo>
                  <a:pt x="7588168" y="0"/>
                </a:lnTo>
                <a:lnTo>
                  <a:pt x="7588168" y="6734500"/>
                </a:lnTo>
                <a:lnTo>
                  <a:pt x="0" y="6734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08479">
            <a:off x="12623618" y="-1749601"/>
            <a:ext cx="9271364" cy="4473433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4" y="0"/>
                </a:lnTo>
                <a:lnTo>
                  <a:pt x="9271364" y="4473433"/>
                </a:lnTo>
                <a:lnTo>
                  <a:pt x="0" y="4473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582054">
            <a:off x="12767373" y="-1562492"/>
            <a:ext cx="4286719" cy="4374203"/>
          </a:xfrm>
          <a:custGeom>
            <a:avLst/>
            <a:gdLst/>
            <a:ahLst/>
            <a:cxnLst/>
            <a:rect l="l" t="t" r="r" b="b"/>
            <a:pathLst>
              <a:path w="4286719" h="4374203">
                <a:moveTo>
                  <a:pt x="0" y="0"/>
                </a:moveTo>
                <a:lnTo>
                  <a:pt x="4286719" y="0"/>
                </a:lnTo>
                <a:lnTo>
                  <a:pt x="4286719" y="4374203"/>
                </a:lnTo>
                <a:lnTo>
                  <a:pt x="0" y="43742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74028" y="4115949"/>
            <a:ext cx="8432344" cy="450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Prawa dziecka to zasady i przepisy, które chronią dzieci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i zapewniają im odpowiednie warunki do życia, nauki, rozwoju oraz ochrony. Dotyczą wszystkich dzieci poniżej 18 lat.</a:t>
            </a:r>
          </a:p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Prawa dziecka są zapisane w Konwencji o Prawach Dziecka, dokumencie przyjętym przez Organizację Narodów Zjednoczonych (ONZ) w 1989 r. Dokument ten został ratyfikowany przez wiele krajów, w tym Polskę.</a:t>
            </a:r>
          </a:p>
          <a:p>
            <a:pPr algn="ctr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Poppins"/>
            </a:endParaRP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Oznacza to, że nasz kraj zobowiązał się do ich przestrzegania i ochrony praw dzieci.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7581" y="1685885"/>
            <a:ext cx="7545238" cy="208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>
                <a:solidFill>
                  <a:srgbClr val="1D6193"/>
                </a:solidFill>
                <a:latin typeface="Childos Arabic Bold"/>
              </a:rPr>
              <a:t>CZYM SĄ </a:t>
            </a:r>
          </a:p>
          <a:p>
            <a:pPr algn="ctr">
              <a:lnSpc>
                <a:spcPts val="7680"/>
              </a:lnSpc>
            </a:pPr>
            <a:r>
              <a:rPr lang="en-US" sz="8000">
                <a:solidFill>
                  <a:srgbClr val="1D6193"/>
                </a:solidFill>
                <a:latin typeface="Childos Arabic Bold"/>
              </a:rPr>
              <a:t>PRAWA DZIECKA?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60214">
            <a:off x="-2605764" y="2144316"/>
            <a:ext cx="18122099" cy="19227691"/>
          </a:xfrm>
          <a:custGeom>
            <a:avLst/>
            <a:gdLst/>
            <a:ahLst/>
            <a:cxnLst/>
            <a:rect l="l" t="t" r="r" b="b"/>
            <a:pathLst>
              <a:path w="18122099" h="19227691">
                <a:moveTo>
                  <a:pt x="0" y="0"/>
                </a:moveTo>
                <a:lnTo>
                  <a:pt x="18122098" y="0"/>
                </a:lnTo>
                <a:lnTo>
                  <a:pt x="18122098" y="19227691"/>
                </a:lnTo>
                <a:lnTo>
                  <a:pt x="0" y="192276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91065">
            <a:off x="3354565" y="2494285"/>
            <a:ext cx="12501987" cy="11236161"/>
          </a:xfrm>
          <a:custGeom>
            <a:avLst/>
            <a:gdLst/>
            <a:ahLst/>
            <a:cxnLst/>
            <a:rect l="l" t="t" r="r" b="b"/>
            <a:pathLst>
              <a:path w="12501987" h="11236161">
                <a:moveTo>
                  <a:pt x="0" y="0"/>
                </a:moveTo>
                <a:lnTo>
                  <a:pt x="12501987" y="0"/>
                </a:lnTo>
                <a:lnTo>
                  <a:pt x="12501987" y="11236161"/>
                </a:lnTo>
                <a:lnTo>
                  <a:pt x="0" y="11236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81187" y="3272326"/>
            <a:ext cx="8174483" cy="42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7581" lvl="1" indent="-403791" algn="l">
              <a:lnSpc>
                <a:spcPts val="3628"/>
              </a:lnSpc>
              <a:buFont typeface="Arial"/>
              <a:buChar char="•"/>
            </a:pPr>
            <a:r>
              <a:rPr lang="en-US" sz="3740">
                <a:solidFill>
                  <a:srgbClr val="121212"/>
                </a:solidFill>
                <a:latin typeface="Childos Arabic Bold"/>
              </a:rPr>
              <a:t>ZAPEWNIA DZIECIOM GODNOŚĆ, SZACUNEK I RÓWNOŚĆ.</a:t>
            </a:r>
          </a:p>
          <a:p>
            <a:pPr algn="l">
              <a:lnSpc>
                <a:spcPts val="3628"/>
              </a:lnSpc>
            </a:pPr>
            <a:endParaRPr lang="en-US" sz="3740">
              <a:solidFill>
                <a:srgbClr val="121212"/>
              </a:solidFill>
              <a:latin typeface="Childos Arabic Bold"/>
            </a:endParaRPr>
          </a:p>
          <a:p>
            <a:pPr marL="807581" lvl="1" indent="-403791" algn="l">
              <a:lnSpc>
                <a:spcPts val="3628"/>
              </a:lnSpc>
              <a:buFont typeface="Arial"/>
              <a:buChar char="•"/>
            </a:pPr>
            <a:r>
              <a:rPr lang="en-US" sz="3740">
                <a:solidFill>
                  <a:srgbClr val="121212"/>
                </a:solidFill>
                <a:latin typeface="Childos Arabic Bold"/>
              </a:rPr>
              <a:t>CHRONI PRAWA DZIECI, TAKIE JAK PRAWO DO ŻYCIA, NAUKI I ZDROWIA.</a:t>
            </a:r>
          </a:p>
          <a:p>
            <a:pPr algn="l">
              <a:lnSpc>
                <a:spcPts val="3628"/>
              </a:lnSpc>
            </a:pPr>
            <a:endParaRPr lang="en-US" sz="3740">
              <a:solidFill>
                <a:srgbClr val="121212"/>
              </a:solidFill>
              <a:latin typeface="Childos Arabic Bold"/>
            </a:endParaRPr>
          </a:p>
          <a:p>
            <a:pPr marL="807581" lvl="1" indent="-403791" algn="l">
              <a:lnSpc>
                <a:spcPts val="3628"/>
              </a:lnSpc>
              <a:buFont typeface="Arial"/>
              <a:buChar char="•"/>
            </a:pPr>
            <a:r>
              <a:rPr lang="en-US" sz="3740">
                <a:solidFill>
                  <a:srgbClr val="121212"/>
                </a:solidFill>
                <a:latin typeface="Childos Arabic Bold"/>
              </a:rPr>
              <a:t>ZOBOWIĄZUJE PAŃSTWA DO DBANIA O DOBRO DZIECI I ICH ROZWÓJ.</a:t>
            </a:r>
          </a:p>
          <a:p>
            <a:pPr algn="l">
              <a:lnSpc>
                <a:spcPts val="3628"/>
              </a:lnSpc>
            </a:pPr>
            <a:endParaRPr lang="en-US" sz="3740">
              <a:solidFill>
                <a:srgbClr val="121212"/>
              </a:solidFill>
              <a:latin typeface="Childos Arab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51757" y="778493"/>
            <a:ext cx="13633341" cy="1737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6699">
                <a:solidFill>
                  <a:srgbClr val="1D6193"/>
                </a:solidFill>
                <a:latin typeface="Childos Arabic Bold"/>
              </a:rPr>
              <a:t>DLACZEGO KONWENCJA </a:t>
            </a:r>
          </a:p>
          <a:p>
            <a:pPr algn="ctr">
              <a:lnSpc>
                <a:spcPts val="6431"/>
              </a:lnSpc>
            </a:pPr>
            <a:r>
              <a:rPr lang="en-US" sz="6699">
                <a:solidFill>
                  <a:srgbClr val="1D6193"/>
                </a:solidFill>
                <a:latin typeface="Childos Arabic Bold"/>
              </a:rPr>
              <a:t>O PRAWACH DZIECKA JEST WAŻNA?</a:t>
            </a:r>
          </a:p>
        </p:txBody>
      </p:sp>
      <p:sp>
        <p:nvSpPr>
          <p:cNvPr id="9" name="Freeform 9"/>
          <p:cNvSpPr/>
          <p:nvPr/>
        </p:nvSpPr>
        <p:spPr>
          <a:xfrm rot="-7105757">
            <a:off x="13818701" y="-4608774"/>
            <a:ext cx="8136733" cy="7882460"/>
          </a:xfrm>
          <a:custGeom>
            <a:avLst/>
            <a:gdLst/>
            <a:ahLst/>
            <a:cxnLst/>
            <a:rect l="l" t="t" r="r" b="b"/>
            <a:pathLst>
              <a:path w="8136733" h="7882460">
                <a:moveTo>
                  <a:pt x="0" y="0"/>
                </a:moveTo>
                <a:lnTo>
                  <a:pt x="8136733" y="0"/>
                </a:lnTo>
                <a:lnTo>
                  <a:pt x="8136733" y="7882461"/>
                </a:lnTo>
                <a:lnTo>
                  <a:pt x="0" y="7882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830289"/>
            <a:ext cx="9012068" cy="9080169"/>
          </a:xfrm>
          <a:custGeom>
            <a:avLst/>
            <a:gdLst/>
            <a:ahLst/>
            <a:cxnLst/>
            <a:rect l="l" t="t" r="r" b="b"/>
            <a:pathLst>
              <a:path w="9012068" h="9080169">
                <a:moveTo>
                  <a:pt x="0" y="0"/>
                </a:moveTo>
                <a:lnTo>
                  <a:pt x="9012068" y="0"/>
                </a:lnTo>
                <a:lnTo>
                  <a:pt x="9012068" y="9080169"/>
                </a:lnTo>
                <a:lnTo>
                  <a:pt x="0" y="908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5157">
            <a:off x="12219450" y="6786217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908086" y="6634361"/>
            <a:ext cx="1553503" cy="1668191"/>
          </a:xfrm>
          <a:custGeom>
            <a:avLst/>
            <a:gdLst/>
            <a:ahLst/>
            <a:cxnLst/>
            <a:rect l="l" t="t" r="r" b="b"/>
            <a:pathLst>
              <a:path w="1553503" h="1668191">
                <a:moveTo>
                  <a:pt x="0" y="0"/>
                </a:moveTo>
                <a:lnTo>
                  <a:pt x="1553503" y="0"/>
                </a:lnTo>
                <a:lnTo>
                  <a:pt x="1553503" y="1668191"/>
                </a:lnTo>
                <a:lnTo>
                  <a:pt x="0" y="166819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66494" y="3622830"/>
            <a:ext cx="6236686" cy="262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020202"/>
                </a:solidFill>
                <a:latin typeface="Childos Arabic"/>
              </a:rPr>
              <a:t>PRAWO DO ŻYCIA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21890" y="5446885"/>
            <a:ext cx="5106980" cy="176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500">
                <a:solidFill>
                  <a:srgbClr val="F9F9F9"/>
                </a:solidFill>
                <a:latin typeface="Poppins"/>
              </a:rPr>
              <a:t>Każde dziecko ma prawo zdrowo rosnąć </a:t>
            </a:r>
          </a:p>
          <a:p>
            <a:pPr algn="l">
              <a:lnSpc>
                <a:spcPts val="4620"/>
              </a:lnSpc>
            </a:pPr>
            <a:r>
              <a:rPr lang="en-US" sz="3500">
                <a:solidFill>
                  <a:srgbClr val="F9F9F9"/>
                </a:solidFill>
                <a:latin typeface="Poppins"/>
              </a:rPr>
              <a:t>i się rozwijać.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3258471"/>
            <a:ext cx="5106980" cy="118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500">
                <a:solidFill>
                  <a:srgbClr val="F9F9F9"/>
                </a:solidFill>
                <a:latin typeface="Poppins"/>
              </a:rPr>
              <a:t>Każde dziecko ma prawo do życia.</a:t>
            </a:r>
          </a:p>
        </p:txBody>
      </p:sp>
      <p:sp>
        <p:nvSpPr>
          <p:cNvPr id="17" name="Freeform 17"/>
          <p:cNvSpPr/>
          <p:nvPr/>
        </p:nvSpPr>
        <p:spPr>
          <a:xfrm>
            <a:off x="8136965" y="2677389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830289"/>
            <a:ext cx="9012068" cy="9080169"/>
          </a:xfrm>
          <a:custGeom>
            <a:avLst/>
            <a:gdLst/>
            <a:ahLst/>
            <a:cxnLst/>
            <a:rect l="l" t="t" r="r" b="b"/>
            <a:pathLst>
              <a:path w="9012068" h="9080169">
                <a:moveTo>
                  <a:pt x="0" y="0"/>
                </a:moveTo>
                <a:lnTo>
                  <a:pt x="9012068" y="0"/>
                </a:lnTo>
                <a:lnTo>
                  <a:pt x="9012068" y="9080169"/>
                </a:lnTo>
                <a:lnTo>
                  <a:pt x="0" y="908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5157">
            <a:off x="12219450" y="6786217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65268" y="7857531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66494" y="3622830"/>
            <a:ext cx="6236686" cy="262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060606"/>
                </a:solidFill>
                <a:latin typeface="Childos Arabic"/>
              </a:rPr>
              <a:t>PRAWO DO EDUKACJI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21890" y="5604238"/>
            <a:ext cx="5106980" cy="147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8"/>
              </a:lnSpc>
            </a:pPr>
            <a:r>
              <a:rPr lang="en-US" sz="2900">
                <a:solidFill>
                  <a:srgbClr val="F9F9F9"/>
                </a:solidFill>
                <a:latin typeface="Poppins"/>
              </a:rPr>
              <a:t>Edukacja podstawowa powinna być obowiązkowa i  bezpłatna.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3258471"/>
            <a:ext cx="5106980" cy="118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500">
                <a:solidFill>
                  <a:srgbClr val="F9F9F9"/>
                </a:solidFill>
                <a:latin typeface="Poppins"/>
              </a:rPr>
              <a:t>Każde dziecko ma prawo do nauki.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21890" y="8078570"/>
            <a:ext cx="5106980" cy="147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8"/>
              </a:lnSpc>
            </a:pPr>
            <a:r>
              <a:rPr lang="en-US" sz="2900">
                <a:solidFill>
                  <a:srgbClr val="F9F9F9"/>
                </a:solidFill>
                <a:latin typeface="Poppins"/>
              </a:rPr>
              <a:t>Szkoły powinny być dostępne dla wszystkich dzieci.</a:t>
            </a:r>
          </a:p>
        </p:txBody>
      </p:sp>
      <p:sp>
        <p:nvSpPr>
          <p:cNvPr id="18" name="Freeform 18"/>
          <p:cNvSpPr/>
          <p:nvPr/>
        </p:nvSpPr>
        <p:spPr>
          <a:xfrm>
            <a:off x="4148510" y="6937715"/>
            <a:ext cx="2772448" cy="1392000"/>
          </a:xfrm>
          <a:custGeom>
            <a:avLst/>
            <a:gdLst/>
            <a:ahLst/>
            <a:cxnLst/>
            <a:rect l="l" t="t" r="r" b="b"/>
            <a:pathLst>
              <a:path w="2772448" h="1392000">
                <a:moveTo>
                  <a:pt x="0" y="0"/>
                </a:moveTo>
                <a:lnTo>
                  <a:pt x="2772448" y="0"/>
                </a:lnTo>
                <a:lnTo>
                  <a:pt x="2772448" y="1392000"/>
                </a:lnTo>
                <a:lnTo>
                  <a:pt x="0" y="1392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136965" y="2677389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830289"/>
            <a:ext cx="9012068" cy="9080169"/>
          </a:xfrm>
          <a:custGeom>
            <a:avLst/>
            <a:gdLst/>
            <a:ahLst/>
            <a:cxnLst/>
            <a:rect l="l" t="t" r="r" b="b"/>
            <a:pathLst>
              <a:path w="9012068" h="9080169">
                <a:moveTo>
                  <a:pt x="0" y="0"/>
                </a:moveTo>
                <a:lnTo>
                  <a:pt x="9012068" y="0"/>
                </a:lnTo>
                <a:lnTo>
                  <a:pt x="9012068" y="9080169"/>
                </a:lnTo>
                <a:lnTo>
                  <a:pt x="0" y="90801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5157">
            <a:off x="12219450" y="6786217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65268" y="7857531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267378" y="6370374"/>
            <a:ext cx="2534713" cy="1580739"/>
          </a:xfrm>
          <a:custGeom>
            <a:avLst/>
            <a:gdLst/>
            <a:ahLst/>
            <a:cxnLst/>
            <a:rect l="l" t="t" r="r" b="b"/>
            <a:pathLst>
              <a:path w="2534713" h="1580739">
                <a:moveTo>
                  <a:pt x="0" y="0"/>
                </a:moveTo>
                <a:lnTo>
                  <a:pt x="2534712" y="0"/>
                </a:lnTo>
                <a:lnTo>
                  <a:pt x="2534712" y="1580739"/>
                </a:lnTo>
                <a:lnTo>
                  <a:pt x="0" y="15807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66494" y="3771416"/>
            <a:ext cx="6236686" cy="193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8"/>
              </a:lnSpc>
            </a:pPr>
            <a:r>
              <a:rPr lang="en-US" sz="7400">
                <a:solidFill>
                  <a:srgbClr val="060606"/>
                </a:solidFill>
                <a:latin typeface="Childos Arabic"/>
              </a:rPr>
              <a:t>PRAWO DO PRYWATNOŚCI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5604238"/>
            <a:ext cx="5106980" cy="147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8"/>
              </a:lnSpc>
            </a:pPr>
            <a:r>
              <a:rPr lang="en-US" sz="2900">
                <a:solidFill>
                  <a:srgbClr val="060606"/>
                </a:solidFill>
                <a:latin typeface="Poppins"/>
              </a:rPr>
              <a:t>Nikt nie może bezprawnie naruszać tajemnicy korespondencji dziecka.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21890" y="3041301"/>
            <a:ext cx="510698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060606"/>
                </a:solidFill>
                <a:latin typeface="Poppins"/>
              </a:rPr>
              <a:t>Każde dziecko ma prawo do ochrony przed nieuzasadnioną ingerencją w jego życie prywatne, rodzinne i domowe.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21890" y="8212873"/>
            <a:ext cx="5106980" cy="121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</a:pPr>
            <a:r>
              <a:rPr lang="en-US" sz="2400">
                <a:solidFill>
                  <a:srgbClr val="020202"/>
                </a:solidFill>
                <a:latin typeface="Poppins"/>
              </a:rPr>
              <a:t>Dziecko ma prawo do ochrony prawnej przed wszelkimi atakami na jego honor i reputację.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231417" y="2788200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 rot="-2879198" flipV="1">
            <a:off x="4724810" y="827665"/>
            <a:ext cx="12435647" cy="2005248"/>
          </a:xfrm>
          <a:custGeom>
            <a:avLst/>
            <a:gdLst/>
            <a:ahLst/>
            <a:cxnLst/>
            <a:rect l="l" t="t" r="r" b="b"/>
            <a:pathLst>
              <a:path w="12435647" h="2005248">
                <a:moveTo>
                  <a:pt x="0" y="2005249"/>
                </a:moveTo>
                <a:lnTo>
                  <a:pt x="12435647" y="2005249"/>
                </a:lnTo>
                <a:lnTo>
                  <a:pt x="12435647" y="0"/>
                </a:lnTo>
                <a:lnTo>
                  <a:pt x="0" y="0"/>
                </a:lnTo>
                <a:lnTo>
                  <a:pt x="0" y="200524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830289"/>
            <a:ext cx="9012068" cy="9080169"/>
          </a:xfrm>
          <a:custGeom>
            <a:avLst/>
            <a:gdLst/>
            <a:ahLst/>
            <a:cxnLst/>
            <a:rect l="l" t="t" r="r" b="b"/>
            <a:pathLst>
              <a:path w="9012068" h="9080169">
                <a:moveTo>
                  <a:pt x="0" y="0"/>
                </a:moveTo>
                <a:lnTo>
                  <a:pt x="9012068" y="0"/>
                </a:lnTo>
                <a:lnTo>
                  <a:pt x="9012068" y="9080169"/>
                </a:lnTo>
                <a:lnTo>
                  <a:pt x="0" y="9080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5157">
            <a:off x="12219450" y="6786217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15542" y="6477943"/>
            <a:ext cx="2038384" cy="1504698"/>
          </a:xfrm>
          <a:custGeom>
            <a:avLst/>
            <a:gdLst/>
            <a:ahLst/>
            <a:cxnLst/>
            <a:rect l="l" t="t" r="r" b="b"/>
            <a:pathLst>
              <a:path w="2038384" h="1504698">
                <a:moveTo>
                  <a:pt x="0" y="0"/>
                </a:moveTo>
                <a:lnTo>
                  <a:pt x="2038384" y="0"/>
                </a:lnTo>
                <a:lnTo>
                  <a:pt x="2038384" y="1504698"/>
                </a:lnTo>
                <a:lnTo>
                  <a:pt x="0" y="15046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66494" y="3358167"/>
            <a:ext cx="6236686" cy="262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060606"/>
                </a:solidFill>
                <a:latin typeface="Childos Arabic"/>
              </a:rPr>
              <a:t>PRAWO DO ZDROWIA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5590713"/>
            <a:ext cx="5106980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000">
                <a:solidFill>
                  <a:srgbClr val="265A8F"/>
                </a:solidFill>
                <a:latin typeface="Poppins"/>
              </a:rPr>
              <a:t>Państwa muszą zapewnić dzieciom dostęp do opieki zdrowotnej i leczenia.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21890" y="3111787"/>
            <a:ext cx="5106980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000">
                <a:solidFill>
                  <a:srgbClr val="265A8F"/>
                </a:solidFill>
                <a:latin typeface="Poppins"/>
              </a:rPr>
              <a:t>Każde dziecko ma prawo do jak najlepszego stanu zdrowia.</a:t>
            </a:r>
          </a:p>
        </p:txBody>
      </p:sp>
      <p:sp>
        <p:nvSpPr>
          <p:cNvPr id="18" name="Freeform 18"/>
          <p:cNvSpPr/>
          <p:nvPr/>
        </p:nvSpPr>
        <p:spPr>
          <a:xfrm>
            <a:off x="7883683" y="2511654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840931" flipV="1">
            <a:off x="7058188" y="4268902"/>
            <a:ext cx="12435647" cy="2005248"/>
          </a:xfrm>
          <a:custGeom>
            <a:avLst/>
            <a:gdLst/>
            <a:ahLst/>
            <a:cxnLst/>
            <a:rect l="l" t="t" r="r" b="b"/>
            <a:pathLst>
              <a:path w="12435647" h="2005248">
                <a:moveTo>
                  <a:pt x="0" y="2005248"/>
                </a:moveTo>
                <a:lnTo>
                  <a:pt x="12435647" y="2005248"/>
                </a:lnTo>
                <a:lnTo>
                  <a:pt x="12435647" y="0"/>
                </a:lnTo>
                <a:lnTo>
                  <a:pt x="0" y="0"/>
                </a:lnTo>
                <a:lnTo>
                  <a:pt x="0" y="200524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3663036" y="-1293900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1"/>
                </a:lnTo>
                <a:lnTo>
                  <a:pt x="0" y="15765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04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74256" y="718998"/>
            <a:ext cx="10115024" cy="10191460"/>
          </a:xfrm>
          <a:custGeom>
            <a:avLst/>
            <a:gdLst/>
            <a:ahLst/>
            <a:cxnLst/>
            <a:rect l="l" t="t" r="r" b="b"/>
            <a:pathLst>
              <a:path w="10115024" h="10191460">
                <a:moveTo>
                  <a:pt x="0" y="0"/>
                </a:moveTo>
                <a:lnTo>
                  <a:pt x="10115024" y="0"/>
                </a:lnTo>
                <a:lnTo>
                  <a:pt x="10115024" y="10191460"/>
                </a:lnTo>
                <a:lnTo>
                  <a:pt x="0" y="10191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5157">
            <a:off x="12219450" y="6786217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65268" y="7613685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465268" y="525897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79772" y="5240998"/>
            <a:ext cx="2606968" cy="2569048"/>
          </a:xfrm>
          <a:custGeom>
            <a:avLst/>
            <a:gdLst/>
            <a:ahLst/>
            <a:cxnLst/>
            <a:rect l="l" t="t" r="r" b="b"/>
            <a:pathLst>
              <a:path w="2606968" h="2569048">
                <a:moveTo>
                  <a:pt x="0" y="0"/>
                </a:moveTo>
                <a:lnTo>
                  <a:pt x="2606968" y="0"/>
                </a:lnTo>
                <a:lnTo>
                  <a:pt x="2606968" y="2569048"/>
                </a:lnTo>
                <a:lnTo>
                  <a:pt x="0" y="25690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839242" y="2134306"/>
            <a:ext cx="6793380" cy="26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6900">
                <a:solidFill>
                  <a:srgbClr val="060606"/>
                </a:solidFill>
                <a:latin typeface="Childos Arabic"/>
              </a:rPr>
              <a:t>PRAWO DO WYPOCZYNKU </a:t>
            </a:r>
          </a:p>
          <a:p>
            <a:pPr algn="ctr">
              <a:lnSpc>
                <a:spcPts val="6693"/>
              </a:lnSpc>
            </a:pPr>
            <a:r>
              <a:rPr lang="en-US" sz="6900">
                <a:solidFill>
                  <a:srgbClr val="060606"/>
                </a:solidFill>
                <a:latin typeface="Childos Arabic"/>
              </a:rPr>
              <a:t>I CZASU WOLNEGO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21890" y="7903971"/>
            <a:ext cx="510698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6"/>
              </a:lnSpc>
            </a:pPr>
            <a:r>
              <a:rPr lang="en-US" sz="2300">
                <a:solidFill>
                  <a:srgbClr val="F9F9F9"/>
                </a:solidFill>
                <a:latin typeface="Poppins"/>
              </a:rPr>
              <a:t>Państwa muszą zapewniać dzieciom możliwość swobodnego korzystania z czasu wolnego.</a:t>
            </a:r>
          </a:p>
          <a:p>
            <a:pPr algn="l">
              <a:lnSpc>
                <a:spcPts val="3564"/>
              </a:lnSpc>
            </a:pPr>
            <a:endParaRPr lang="en-US" sz="2300">
              <a:solidFill>
                <a:srgbClr val="F9F9F9"/>
              </a:solidFill>
              <a:latin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121890" y="3111786"/>
            <a:ext cx="5106980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000">
                <a:solidFill>
                  <a:srgbClr val="F9F9F9"/>
                </a:solidFill>
                <a:latin typeface="Poppins"/>
              </a:rPr>
              <a:t>Każde dziecko ma prawo do odpoczynku i czasu wolnego.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21890" y="5414295"/>
            <a:ext cx="5106980" cy="161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</a:pPr>
            <a:r>
              <a:rPr lang="en-US" sz="2400">
                <a:solidFill>
                  <a:srgbClr val="F9F9F9"/>
                </a:solidFill>
                <a:latin typeface="Poppins"/>
              </a:rPr>
              <a:t>Dzieci mają prawo do uczestnictwa w zabawach </a:t>
            </a:r>
          </a:p>
          <a:p>
            <a:pPr algn="l">
              <a:lnSpc>
                <a:spcPts val="3168"/>
              </a:lnSpc>
            </a:pPr>
            <a:r>
              <a:rPr lang="en-US" sz="2400">
                <a:solidFill>
                  <a:srgbClr val="F9F9F9"/>
                </a:solidFill>
                <a:latin typeface="Poppins"/>
              </a:rPr>
              <a:t>i zajęciach rekreacyjnych odpowiednich do jego wieku.</a:t>
            </a:r>
          </a:p>
        </p:txBody>
      </p:sp>
      <p:sp>
        <p:nvSpPr>
          <p:cNvPr id="20" name="Freeform 20"/>
          <p:cNvSpPr/>
          <p:nvPr/>
        </p:nvSpPr>
        <p:spPr>
          <a:xfrm>
            <a:off x="6888116" y="1173007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5"/>
                </a:lnTo>
                <a:lnTo>
                  <a:pt x="0" y="13145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77002" y="3474177"/>
            <a:ext cx="19059813" cy="9196360"/>
          </a:xfrm>
          <a:custGeom>
            <a:avLst/>
            <a:gdLst/>
            <a:ahLst/>
            <a:cxnLst/>
            <a:rect l="l" t="t" r="r" b="b"/>
            <a:pathLst>
              <a:path w="19059813" h="9196360">
                <a:moveTo>
                  <a:pt x="0" y="0"/>
                </a:moveTo>
                <a:lnTo>
                  <a:pt x="19059813" y="0"/>
                </a:lnTo>
                <a:lnTo>
                  <a:pt x="19059813" y="9196359"/>
                </a:lnTo>
                <a:lnTo>
                  <a:pt x="0" y="919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319272">
            <a:off x="15682602" y="-2314258"/>
            <a:ext cx="5907266" cy="6066512"/>
          </a:xfrm>
          <a:custGeom>
            <a:avLst/>
            <a:gdLst/>
            <a:ahLst/>
            <a:cxnLst/>
            <a:rect l="l" t="t" r="r" b="b"/>
            <a:pathLst>
              <a:path w="5907266" h="6066512">
                <a:moveTo>
                  <a:pt x="0" y="0"/>
                </a:moveTo>
                <a:lnTo>
                  <a:pt x="5907266" y="0"/>
                </a:lnTo>
                <a:lnTo>
                  <a:pt x="5907266" y="6066513"/>
                </a:lnTo>
                <a:lnTo>
                  <a:pt x="0" y="6066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3686725" y="-1116232"/>
            <a:ext cx="12122915" cy="15765701"/>
          </a:xfrm>
          <a:custGeom>
            <a:avLst/>
            <a:gdLst/>
            <a:ahLst/>
            <a:cxnLst/>
            <a:rect l="l" t="t" r="r" b="b"/>
            <a:pathLst>
              <a:path w="12122915" h="15765701">
                <a:moveTo>
                  <a:pt x="0" y="0"/>
                </a:moveTo>
                <a:lnTo>
                  <a:pt x="12122915" y="0"/>
                </a:lnTo>
                <a:lnTo>
                  <a:pt x="12122915" y="15765702"/>
                </a:lnTo>
                <a:lnTo>
                  <a:pt x="0" y="15765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4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6554" y="1356006"/>
            <a:ext cx="9948714" cy="10023893"/>
          </a:xfrm>
          <a:custGeom>
            <a:avLst/>
            <a:gdLst/>
            <a:ahLst/>
            <a:cxnLst/>
            <a:rect l="l" t="t" r="r" b="b"/>
            <a:pathLst>
              <a:path w="9948714" h="10023893">
                <a:moveTo>
                  <a:pt x="0" y="0"/>
                </a:moveTo>
                <a:lnTo>
                  <a:pt x="9948714" y="0"/>
                </a:lnTo>
                <a:lnTo>
                  <a:pt x="9948714" y="10023893"/>
                </a:lnTo>
                <a:lnTo>
                  <a:pt x="0" y="10023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65268" y="2904273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65268" y="5383199"/>
            <a:ext cx="6130760" cy="1969507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38522" y="-2311628"/>
            <a:ext cx="5706352" cy="3915984"/>
          </a:xfrm>
          <a:custGeom>
            <a:avLst/>
            <a:gdLst/>
            <a:ahLst/>
            <a:cxnLst/>
            <a:rect l="l" t="t" r="r" b="b"/>
            <a:pathLst>
              <a:path w="5706352" h="3915984">
                <a:moveTo>
                  <a:pt x="0" y="0"/>
                </a:moveTo>
                <a:lnTo>
                  <a:pt x="5706353" y="0"/>
                </a:lnTo>
                <a:lnTo>
                  <a:pt x="5706353" y="3915984"/>
                </a:lnTo>
                <a:lnTo>
                  <a:pt x="0" y="3915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5157">
            <a:off x="12219450" y="6786217"/>
            <a:ext cx="10079700" cy="9764709"/>
          </a:xfrm>
          <a:custGeom>
            <a:avLst/>
            <a:gdLst/>
            <a:ahLst/>
            <a:cxnLst/>
            <a:rect l="l" t="t" r="r" b="b"/>
            <a:pathLst>
              <a:path w="10079700" h="9764709">
                <a:moveTo>
                  <a:pt x="0" y="0"/>
                </a:moveTo>
                <a:lnTo>
                  <a:pt x="10079700" y="0"/>
                </a:lnTo>
                <a:lnTo>
                  <a:pt x="10079700" y="9764709"/>
                </a:lnTo>
                <a:lnTo>
                  <a:pt x="0" y="97647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803252" y="6634361"/>
            <a:ext cx="2153041" cy="2354219"/>
          </a:xfrm>
          <a:custGeom>
            <a:avLst/>
            <a:gdLst/>
            <a:ahLst/>
            <a:cxnLst/>
            <a:rect l="l" t="t" r="r" b="b"/>
            <a:pathLst>
              <a:path w="2153041" h="2354219">
                <a:moveTo>
                  <a:pt x="0" y="0"/>
                </a:moveTo>
                <a:lnTo>
                  <a:pt x="2153040" y="0"/>
                </a:lnTo>
                <a:lnTo>
                  <a:pt x="2153040" y="2354219"/>
                </a:lnTo>
                <a:lnTo>
                  <a:pt x="0" y="23542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762232" y="7349916"/>
            <a:ext cx="1021118" cy="722441"/>
          </a:xfrm>
          <a:custGeom>
            <a:avLst/>
            <a:gdLst/>
            <a:ahLst/>
            <a:cxnLst/>
            <a:rect l="l" t="t" r="r" b="b"/>
            <a:pathLst>
              <a:path w="1021118" h="722441">
                <a:moveTo>
                  <a:pt x="0" y="0"/>
                </a:moveTo>
                <a:lnTo>
                  <a:pt x="1021118" y="0"/>
                </a:lnTo>
                <a:lnTo>
                  <a:pt x="1021118" y="722440"/>
                </a:lnTo>
                <a:lnTo>
                  <a:pt x="0" y="7224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66494" y="2571617"/>
            <a:ext cx="6236686" cy="406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0"/>
              </a:lnSpc>
            </a:pPr>
            <a:r>
              <a:rPr lang="en-US" sz="8000">
                <a:solidFill>
                  <a:srgbClr val="060606"/>
                </a:solidFill>
                <a:latin typeface="Childos Arabic"/>
              </a:rPr>
              <a:t>PRAWO DO WYPOWIEDZI I WYRAŻANIA POGLĄDÓW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1890" y="5590713"/>
            <a:ext cx="5106980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000">
                <a:solidFill>
                  <a:srgbClr val="F9F9F9"/>
                </a:solidFill>
                <a:latin typeface="Poppins"/>
              </a:rPr>
              <a:t>Opinie dzieci muszą być brane pod uwagę zgodnie z wiekiem i dojrzałością.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21890" y="3111787"/>
            <a:ext cx="5106980" cy="141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2800">
                <a:solidFill>
                  <a:srgbClr val="F9F9F9"/>
                </a:solidFill>
                <a:latin typeface="Poppins"/>
              </a:rPr>
              <a:t>Dzieci mają prawo wyrażać swoje zdanie we wszystkich sprawach, które ich dotyczą.</a:t>
            </a:r>
          </a:p>
        </p:txBody>
      </p:sp>
      <p:sp>
        <p:nvSpPr>
          <p:cNvPr id="18" name="Freeform 18"/>
          <p:cNvSpPr/>
          <p:nvPr/>
        </p:nvSpPr>
        <p:spPr>
          <a:xfrm>
            <a:off x="4741114" y="7088043"/>
            <a:ext cx="1021118" cy="722441"/>
          </a:xfrm>
          <a:custGeom>
            <a:avLst/>
            <a:gdLst/>
            <a:ahLst/>
            <a:cxnLst/>
            <a:rect l="l" t="t" r="r" b="b"/>
            <a:pathLst>
              <a:path w="1021118" h="722441">
                <a:moveTo>
                  <a:pt x="0" y="0"/>
                </a:moveTo>
                <a:lnTo>
                  <a:pt x="1021118" y="0"/>
                </a:lnTo>
                <a:lnTo>
                  <a:pt x="1021118" y="722441"/>
                </a:lnTo>
                <a:lnTo>
                  <a:pt x="0" y="72244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650309" y="1604356"/>
            <a:ext cx="1571763" cy="1314566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6"/>
                </a:lnTo>
                <a:lnTo>
                  <a:pt x="0" y="131456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607</Words>
  <Application>Microsoft Office PowerPoint</Application>
  <PresentationFormat>Niestandardowy</PresentationFormat>
  <Paragraphs>74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Poppins</vt:lpstr>
      <vt:lpstr>Childos Arabic</vt:lpstr>
      <vt:lpstr>Balsamiq Sans</vt:lpstr>
      <vt:lpstr>Calibri</vt:lpstr>
      <vt:lpstr>Arial</vt:lpstr>
      <vt:lpstr>Childos Arabic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dziecka</dc:title>
  <dc:creator>Szkoła</dc:creator>
  <cp:lastModifiedBy>Małgorzata Bogacz</cp:lastModifiedBy>
  <cp:revision>4</cp:revision>
  <dcterms:created xsi:type="dcterms:W3CDTF">2006-08-16T00:00:00Z</dcterms:created>
  <dcterms:modified xsi:type="dcterms:W3CDTF">2024-11-17T14:54:09Z</dcterms:modified>
  <dc:identifier>DAGDi4euUR4</dc:identifier>
</cp:coreProperties>
</file>